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9" r:id="rId11"/>
    <p:sldId id="264" r:id="rId12"/>
    <p:sldId id="265" r:id="rId1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F6F6F6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8D91AD-84D4-4B71-A05F-8BF96415226A}" v="2" dt="2026-02-23T21:51:04.004"/>
    <p1510:client id="{6D0495FE-AECD-8E08-6106-4F698AC25464}" v="124" dt="2026-02-23T22:44:41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644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AAC61-998F-71EC-D498-CFF1D2A47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0BAED0-B83B-2009-E134-F0D751E842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CBF33E-D982-69F6-6FA9-EA9347D09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16EFA-B471-B1E5-8D42-B8824C9053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85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6300" y="781050"/>
            <a:ext cx="9272588" cy="23029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6045"/>
              </a:lnSpc>
              <a:buNone/>
            </a:pPr>
            <a:r>
              <a:rPr lang="en-US" sz="4650" b="1">
                <a:solidFill>
                  <a:srgbClr val="003B2D"/>
                </a:solidFill>
                <a:latin typeface="Merriweather Sans" pitchFamily="34" charset="0"/>
                <a:ea typeface="Merriweather Sans" pitchFamily="34" charset="-122"/>
                <a:cs typeface="Merriweather Sans" pitchFamily="34" charset="-120"/>
              </a:rPr>
              <a:t>Señales Macroeconómicas
en el S&amp;P 500: El Poder
Predictivo del Spread 10Y-2Y</a:t>
            </a:r>
            <a:endParaRPr lang="en-US" sz="4650"/>
          </a:p>
        </p:txBody>
      </p:sp>
      <p:sp>
        <p:nvSpPr>
          <p:cNvPr id="4" name="Text 1"/>
          <p:cNvSpPr/>
          <p:nvPr/>
        </p:nvSpPr>
        <p:spPr>
          <a:xfrm>
            <a:off x="876300" y="3181350"/>
            <a:ext cx="6338888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3150"/>
              </a:lnSpc>
              <a:buNone/>
            </a:pPr>
            <a:r>
              <a:rPr lang="en-US" sz="2100">
                <a:solidFill>
                  <a:srgbClr val="2A2A2A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Análisis Cuantitativo mediante Regresión
Lineal y Técnicas de Regularización</a:t>
            </a:r>
            <a:endParaRPr lang="en-US"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red and blue bars&#10;&#10;AI-generated content may be incorrect.">
            <a:extLst>
              <a:ext uri="{FF2B5EF4-FFF2-40B4-BE49-F238E27FC236}">
                <a16:creationId xmlns:a16="http://schemas.microsoft.com/office/drawing/2014/main" id="{8262216A-75F0-DCC1-2B2D-3F499451D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" y="769099"/>
            <a:ext cx="12173489" cy="487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23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2279377" y="600075"/>
            <a:ext cx="16916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b="1">
                <a:solidFill>
                  <a:srgbClr val="115220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Análisis de Significancia y Hallazgos</a:t>
            </a:r>
            <a:endParaRPr lang="en-US" sz="3000"/>
          </a:p>
        </p:txBody>
      </p:sp>
      <p:sp>
        <p:nvSpPr>
          <p:cNvPr id="4" name="Text 1"/>
          <p:cNvSpPr/>
          <p:nvPr/>
        </p:nvSpPr>
        <p:spPr>
          <a:xfrm>
            <a:off x="895350" y="1562100"/>
            <a:ext cx="6046470" cy="2628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070"/>
              </a:lnSpc>
              <a:buNone/>
            </a:pPr>
            <a:r>
              <a:rPr lang="en-US" sz="1725" b="1">
                <a:solidFill>
                  <a:srgbClr val="F176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RESULTADOS ESTADÍSTICOS</a:t>
            </a:r>
            <a:endParaRPr lang="en-US" sz="1725"/>
          </a:p>
        </p:txBody>
      </p:sp>
      <p:sp>
        <p:nvSpPr>
          <p:cNvPr id="5" name="Text 2"/>
          <p:cNvSpPr/>
          <p:nvPr/>
        </p:nvSpPr>
        <p:spPr>
          <a:xfrm>
            <a:off x="895350" y="3228975"/>
            <a:ext cx="5280660" cy="2515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80"/>
              </a:lnSpc>
              <a:buNone/>
            </a:pPr>
            <a:r>
              <a:rPr lang="en-US" sz="1650" b="1">
                <a:solidFill>
                  <a:srgbClr val="F176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HALLAZGOS PRINCIPALES</a:t>
            </a:r>
            <a:endParaRPr lang="en-US" sz="1650"/>
          </a:p>
        </p:txBody>
      </p:sp>
      <p:sp>
        <p:nvSpPr>
          <p:cNvPr id="6" name="Text 3"/>
          <p:cNvSpPr/>
          <p:nvPr/>
        </p:nvSpPr>
        <p:spPr>
          <a:xfrm>
            <a:off x="895350" y="4924425"/>
            <a:ext cx="6537960" cy="2515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80"/>
              </a:lnSpc>
              <a:buNone/>
            </a:pPr>
            <a:r>
              <a:rPr lang="en-US" sz="1650" b="1">
                <a:solidFill>
                  <a:srgbClr val="F176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LIMITACIONES IDENTIFICADAS</a:t>
            </a:r>
            <a:endParaRPr lang="en-US" sz="1650"/>
          </a:p>
        </p:txBody>
      </p:sp>
      <p:sp>
        <p:nvSpPr>
          <p:cNvPr id="7" name="Text 4"/>
          <p:cNvSpPr/>
          <p:nvPr/>
        </p:nvSpPr>
        <p:spPr>
          <a:xfrm>
            <a:off x="1076325" y="1971675"/>
            <a:ext cx="6579840" cy="10715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813"/>
              </a:lnSpc>
              <a:buNone/>
            </a:pPr>
            <a:r>
              <a:rPr lang="en-US" sz="1875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R² Modelo Base: 0.43 (Significativo)
• P-values ≈ 0 (Alta significancia estadística)
• Correlación VIX-S&amp;P500: Negativa y consistente</a:t>
            </a:r>
            <a:endParaRPr lang="en-US" sz="1875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9E617B7-4F56-2D60-42E7-87032A88E2A8}"/>
              </a:ext>
            </a:extLst>
          </p:cNvPr>
          <p:cNvSpPr/>
          <p:nvPr/>
        </p:nvSpPr>
        <p:spPr>
          <a:xfrm>
            <a:off x="2769177" y="3735532"/>
            <a:ext cx="1553441" cy="852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ext 5"/>
          <p:cNvSpPr/>
          <p:nvPr/>
        </p:nvSpPr>
        <p:spPr>
          <a:xfrm>
            <a:off x="1076325" y="3657600"/>
            <a:ext cx="11011793" cy="1028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El Spread 10Y-2Y y VIX describen estructuralmente el comportamiento del mercado
• Relación estadísticamente significativa entre variables macroeconómicas y retornos
• Los modelos con regularización mantienen consistencia en los coeficientes</a:t>
            </a:r>
            <a:endParaRPr lang="en-US" sz="1800"/>
          </a:p>
        </p:txBody>
      </p:sp>
      <p:sp>
        <p:nvSpPr>
          <p:cNvPr id="9" name="Text 6"/>
          <p:cNvSpPr/>
          <p:nvPr/>
        </p:nvSpPr>
        <p:spPr>
          <a:xfrm>
            <a:off x="1076325" y="5334000"/>
            <a:ext cx="9943058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El ruido de corto plazo limita la capacidad predictiva de los modelos
• Mayor poder explicativo que predictivo en horizontes temporales reducidos</a:t>
            </a:r>
            <a:endParaRPr lang="en-US"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2066017" y="581025"/>
            <a:ext cx="17099280" cy="47357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729"/>
              </a:lnSpc>
              <a:buNone/>
            </a:pPr>
            <a:r>
              <a:rPr lang="en-US" sz="3300" b="1">
                <a:solidFill>
                  <a:srgbClr val="004D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Conclusiones y Futuras Direcciones</a:t>
            </a:r>
            <a:endParaRPr lang="en-US" sz="3300"/>
          </a:p>
        </p:txBody>
      </p:sp>
      <p:sp>
        <p:nvSpPr>
          <p:cNvPr id="4" name="Text 1"/>
          <p:cNvSpPr/>
          <p:nvPr/>
        </p:nvSpPr>
        <p:spPr>
          <a:xfrm>
            <a:off x="895350" y="1600200"/>
            <a:ext cx="6240780" cy="29721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340"/>
              </a:lnSpc>
              <a:buNone/>
            </a:pPr>
            <a:r>
              <a:rPr lang="en-US" sz="1950" b="1">
                <a:solidFill>
                  <a:srgbClr val="F77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HALLAZGOS PRINCIPALES</a:t>
            </a:r>
            <a:endParaRPr lang="en-US" sz="1950"/>
          </a:p>
        </p:txBody>
      </p:sp>
      <p:sp>
        <p:nvSpPr>
          <p:cNvPr id="5" name="Text 2"/>
          <p:cNvSpPr/>
          <p:nvPr/>
        </p:nvSpPr>
        <p:spPr>
          <a:xfrm>
            <a:off x="981075" y="1962150"/>
            <a:ext cx="11577638" cy="118883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340"/>
              </a:lnSpc>
              <a:buNone/>
            </a:pPr>
            <a:r>
              <a:rPr lang="en-US" sz="1950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• El Modelo 1 logró R² = 0.43 con alta significancia estadística
• Validación matemática del fenómeno de inversión de curva de tipos
• Fuerte capacidad descriptiva del mercado bajo condiciones específicas (VIX + Spread)
• Limitada capacidad predictiva con variables exclusivamente rezagadas</a:t>
            </a:r>
            <a:endParaRPr lang="en-US" sz="1950"/>
          </a:p>
        </p:txBody>
      </p:sp>
      <p:sp>
        <p:nvSpPr>
          <p:cNvPr id="6" name="Text 3"/>
          <p:cNvSpPr/>
          <p:nvPr/>
        </p:nvSpPr>
        <p:spPr>
          <a:xfrm>
            <a:off x="895350" y="3886200"/>
            <a:ext cx="6835140" cy="29721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340"/>
              </a:lnSpc>
              <a:buNone/>
            </a:pPr>
            <a:r>
              <a:rPr lang="en-US" sz="1950" b="1">
                <a:solidFill>
                  <a:srgbClr val="F77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RECOMENDACIONES FUTURAS</a:t>
            </a:r>
            <a:endParaRPr lang="en-US" sz="1950"/>
          </a:p>
        </p:txBody>
      </p:sp>
      <p:sp>
        <p:nvSpPr>
          <p:cNvPr id="7" name="Text 4"/>
          <p:cNvSpPr/>
          <p:nvPr/>
        </p:nvSpPr>
        <p:spPr>
          <a:xfrm>
            <a:off x="981075" y="4257675"/>
            <a:ext cx="10540305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875">
                <a:solidFill>
                  <a:srgbClr val="000000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• Experimentar con intervalos temporales más amplios (anuales vs. mensuales)
• Implementar transformaciones logarítmicas para capturar relaciones no lineales
• Explorar modelos híbridos que combinen variables sincrónicas y rezagadas
• Validar resultados en diferentes ciclos económicos y períodos de crisis</a:t>
            </a:r>
            <a:endParaRPr lang="en-US" sz="187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192" y="2996803"/>
            <a:ext cx="4462165" cy="39766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2231752" y="647700"/>
            <a:ext cx="17430750" cy="75530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5947"/>
              </a:lnSpc>
              <a:buNone/>
            </a:pPr>
            <a:r>
              <a:rPr lang="en-US" sz="4575" b="1">
                <a:solidFill>
                  <a:srgbClr val="00402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Objetivos y Marco Teórico</a:t>
            </a:r>
            <a:endParaRPr lang="en-US" sz="4575"/>
          </a:p>
        </p:txBody>
      </p:sp>
      <p:sp>
        <p:nvSpPr>
          <p:cNvPr id="5" name="Text 1"/>
          <p:cNvSpPr/>
          <p:nvPr/>
        </p:nvSpPr>
        <p:spPr>
          <a:xfrm>
            <a:off x="1076325" y="1905000"/>
            <a:ext cx="6583680" cy="4298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3384"/>
              </a:lnSpc>
              <a:buNone/>
            </a:pPr>
            <a:r>
              <a:rPr lang="en-US" sz="2400" b="1">
                <a:solidFill>
                  <a:srgbClr val="F57C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OBJETIVO PRINCIPAL</a:t>
            </a:r>
            <a:endParaRPr lang="en-US" sz="2400"/>
          </a:p>
        </p:txBody>
      </p:sp>
      <p:sp>
        <p:nvSpPr>
          <p:cNvPr id="6" name="Text 2"/>
          <p:cNvSpPr/>
          <p:nvPr/>
        </p:nvSpPr>
        <p:spPr>
          <a:xfrm>
            <a:off x="6324600" y="1905000"/>
            <a:ext cx="4754880" cy="4298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3384"/>
              </a:lnSpc>
              <a:buNone/>
            </a:pPr>
            <a:r>
              <a:rPr lang="en-US" sz="2400" b="1">
                <a:solidFill>
                  <a:srgbClr val="F57C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MARCO TEÓRICO</a:t>
            </a:r>
            <a:endParaRPr lang="en-US" sz="2400"/>
          </a:p>
        </p:txBody>
      </p:sp>
      <p:sp>
        <p:nvSpPr>
          <p:cNvPr id="7" name="Text 3"/>
          <p:cNvSpPr/>
          <p:nvPr/>
        </p:nvSpPr>
        <p:spPr>
          <a:xfrm>
            <a:off x="1076325" y="2495550"/>
            <a:ext cx="5249168" cy="2743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Determinar la capacidad
explicativa y predictiva del
diferencial de tasas de interés
americanas (Spread 10Y-2Y)
sobre los retornos del S&amp;P 500
mediante estrategias de
regresión lineal y polinomial con
técnicas de regularización.</a:t>
            </a:r>
            <a:endParaRPr lang="en-US" sz="225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6B64028-6E00-A97C-8E23-2E29AB631068}"/>
              </a:ext>
            </a:extLst>
          </p:cNvPr>
          <p:cNvSpPr/>
          <p:nvPr/>
        </p:nvSpPr>
        <p:spPr>
          <a:xfrm>
            <a:off x="6244936" y="2540577"/>
            <a:ext cx="5512378" cy="1652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Text 4"/>
          <p:cNvSpPr/>
          <p:nvPr/>
        </p:nvSpPr>
        <p:spPr>
          <a:xfrm>
            <a:off x="6324600" y="2495550"/>
            <a:ext cx="5374928" cy="292655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880"/>
              </a:lnSpc>
              <a:buNone/>
            </a:pPr>
            <a:r>
              <a:rPr lang="en-US" sz="240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Regresión Lineal:
Y = β₀ + β₁X₁ + ... + βₙXₙ + ε
• Ridge (L2): λΣβⱼ² - Reduce
coeficientes hacia cero
• Lasso (L1): λΣ|βⱼ| - Selección
automática de variables
• ElasticNet: Combina L1 + L2
para grupos correlacionados</a:t>
            </a:r>
            <a:endParaRPr 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84065-99D4-427F-B36F-628858A18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876BCAF-1F47-3641-6E7B-CBFDBC1C2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94350F6-73D7-443D-2738-DB11DF8B6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192" y="2996803"/>
            <a:ext cx="4462165" cy="397669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1C8FF5B6-FF4C-2030-7465-CC304B3FF8C9}"/>
              </a:ext>
            </a:extLst>
          </p:cNvPr>
          <p:cNvSpPr/>
          <p:nvPr/>
        </p:nvSpPr>
        <p:spPr>
          <a:xfrm>
            <a:off x="-6343677" y="719"/>
            <a:ext cx="17430750" cy="75530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5947"/>
              </a:lnSpc>
              <a:buNone/>
            </a:pPr>
            <a:r>
              <a:rPr lang="en-US" sz="4550" b="1">
                <a:solidFill>
                  <a:srgbClr val="00402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Marco </a:t>
            </a:r>
            <a:r>
              <a:rPr lang="en-US" sz="4550" b="1" err="1">
                <a:solidFill>
                  <a:srgbClr val="004020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Teórico</a:t>
            </a:r>
            <a:endParaRPr lang="en-US" sz="4550" err="1">
              <a:latin typeface="Montserrat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EB58209-884A-C43B-26DF-B3F733140B85}"/>
              </a:ext>
            </a:extLst>
          </p:cNvPr>
          <p:cNvSpPr/>
          <p:nvPr/>
        </p:nvSpPr>
        <p:spPr>
          <a:xfrm>
            <a:off x="688136" y="1905000"/>
            <a:ext cx="6583680" cy="4298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3384"/>
              </a:lnSpc>
              <a:buNone/>
            </a:pPr>
            <a:r>
              <a:rPr lang="en-US" sz="2400" b="1">
                <a:solidFill>
                  <a:srgbClr val="F57C00"/>
                </a:solidFill>
                <a:latin typeface="Montserrat"/>
              </a:rPr>
              <a:t>SP500</a:t>
            </a:r>
          </a:p>
          <a:p>
            <a:pPr>
              <a:lnSpc>
                <a:spcPts val="3384"/>
              </a:lnSpc>
            </a:pPr>
            <a:endParaRPr lang="en-US" sz="2400" b="1">
              <a:solidFill>
                <a:srgbClr val="F57C00"/>
              </a:solidFill>
              <a:latin typeface="Montserrat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D92CB5B-EB20-2456-9F9B-5D8147F06E6C}"/>
              </a:ext>
            </a:extLst>
          </p:cNvPr>
          <p:cNvSpPr/>
          <p:nvPr/>
        </p:nvSpPr>
        <p:spPr>
          <a:xfrm>
            <a:off x="3981091" y="3989717"/>
            <a:ext cx="4754880" cy="4298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3384"/>
              </a:lnSpc>
              <a:buNone/>
            </a:pPr>
            <a:r>
              <a:rPr lang="en-US" sz="2400" b="1">
                <a:solidFill>
                  <a:srgbClr val="F57C00"/>
                </a:solidFill>
                <a:latin typeface="Montserrat"/>
              </a:rPr>
              <a:t>VIX</a:t>
            </a:r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51A823F-A0E2-3298-69E8-F1A09E9053A4}"/>
              </a:ext>
            </a:extLst>
          </p:cNvPr>
          <p:cNvSpPr/>
          <p:nvPr/>
        </p:nvSpPr>
        <p:spPr>
          <a:xfrm>
            <a:off x="6244936" y="2540577"/>
            <a:ext cx="5512378" cy="1652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E2C02333-F47B-6817-1EAA-AB8BAC9FB50F}"/>
              </a:ext>
            </a:extLst>
          </p:cNvPr>
          <p:cNvSpPr/>
          <p:nvPr/>
        </p:nvSpPr>
        <p:spPr>
          <a:xfrm>
            <a:off x="6684034" y="1488055"/>
            <a:ext cx="4754880" cy="4298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3384"/>
              </a:lnSpc>
            </a:pPr>
            <a:r>
              <a:rPr lang="en-US" sz="2400" b="1">
                <a:solidFill>
                  <a:srgbClr val="F57C00"/>
                </a:solidFill>
                <a:latin typeface="Montserrat"/>
              </a:rPr>
              <a:t>DIFERENCIAL DE TASAS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3286C1-C027-1389-A64A-34B2CA86F1DC}"/>
              </a:ext>
            </a:extLst>
          </p:cNvPr>
          <p:cNvSpPr txBox="1"/>
          <p:nvPr/>
        </p:nvSpPr>
        <p:spPr>
          <a:xfrm>
            <a:off x="690113" y="2250057"/>
            <a:ext cx="2832340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/>
                <a:ea typeface="Calibri"/>
                <a:cs typeface="Calibri"/>
              </a:rPr>
              <a:t>El S&amp;P 500 es un </a:t>
            </a:r>
            <a:r>
              <a:rPr lang="en-US" sz="2000" err="1">
                <a:latin typeface="Calibri"/>
                <a:ea typeface="Calibri"/>
                <a:cs typeface="Calibri"/>
              </a:rPr>
              <a:t>índice</a:t>
            </a:r>
            <a:r>
              <a:rPr lang="en-US" sz="2000">
                <a:latin typeface="Calibri"/>
                <a:ea typeface="Calibri"/>
                <a:cs typeface="Calibri"/>
              </a:rPr>
              <a:t> </a:t>
            </a:r>
            <a:r>
              <a:rPr lang="en-US" sz="2000" err="1">
                <a:latin typeface="Calibri"/>
                <a:ea typeface="Calibri"/>
                <a:cs typeface="Calibri"/>
              </a:rPr>
              <a:t>ponderado</a:t>
            </a:r>
            <a:r>
              <a:rPr lang="en-US" sz="2000">
                <a:latin typeface="Calibri"/>
                <a:ea typeface="Calibri"/>
                <a:cs typeface="Calibri"/>
              </a:rPr>
              <a:t> </a:t>
            </a:r>
            <a:r>
              <a:rPr lang="en-US" sz="2000" err="1">
                <a:latin typeface="Calibri"/>
                <a:ea typeface="Calibri"/>
                <a:cs typeface="Calibri"/>
              </a:rPr>
              <a:t>por</a:t>
            </a:r>
            <a:r>
              <a:rPr lang="en-US" sz="2000">
                <a:latin typeface="Calibri"/>
                <a:ea typeface="Calibri"/>
                <a:cs typeface="Calibri"/>
              </a:rPr>
              <a:t> </a:t>
            </a:r>
            <a:r>
              <a:rPr lang="en-US" sz="2000" err="1">
                <a:latin typeface="Calibri"/>
                <a:ea typeface="Calibri"/>
                <a:cs typeface="Calibri"/>
              </a:rPr>
              <a:t>capitalización</a:t>
            </a:r>
            <a:r>
              <a:rPr lang="en-US" sz="2000">
                <a:latin typeface="Calibri"/>
                <a:ea typeface="Calibri"/>
                <a:cs typeface="Calibri"/>
              </a:rPr>
              <a:t> </a:t>
            </a:r>
            <a:r>
              <a:rPr lang="en-US" sz="2000" err="1">
                <a:latin typeface="Calibri"/>
                <a:ea typeface="Calibri"/>
                <a:cs typeface="Calibri"/>
              </a:rPr>
              <a:t>bursátil</a:t>
            </a:r>
            <a:r>
              <a:rPr lang="en-US" sz="2000">
                <a:latin typeface="Calibri"/>
                <a:ea typeface="Calibri"/>
                <a:cs typeface="Calibri"/>
              </a:rPr>
              <a:t> y </a:t>
            </a:r>
            <a:r>
              <a:rPr lang="en-US" sz="2000" err="1">
                <a:latin typeface="Calibri"/>
                <a:ea typeface="Calibri"/>
                <a:cs typeface="Calibri"/>
              </a:rPr>
              <a:t>ajustado</a:t>
            </a:r>
            <a:r>
              <a:rPr lang="en-US" sz="2000">
                <a:latin typeface="Calibri"/>
                <a:ea typeface="Calibri"/>
                <a:cs typeface="Calibri"/>
              </a:rPr>
              <a:t> </a:t>
            </a:r>
            <a:r>
              <a:rPr lang="en-US" sz="2000" err="1">
                <a:latin typeface="Calibri"/>
                <a:ea typeface="Calibri"/>
                <a:cs typeface="Calibri"/>
              </a:rPr>
              <a:t>por</a:t>
            </a:r>
            <a:r>
              <a:rPr lang="en-US" sz="2000">
                <a:latin typeface="Calibri"/>
                <a:ea typeface="Calibri"/>
                <a:cs typeface="Calibri"/>
              </a:rPr>
              <a:t> </a:t>
            </a:r>
            <a:r>
              <a:rPr lang="en-US" sz="2000" err="1">
                <a:latin typeface="Calibri"/>
                <a:ea typeface="Calibri"/>
                <a:cs typeface="Calibri"/>
              </a:rPr>
              <a:t>flotación</a:t>
            </a:r>
            <a:r>
              <a:rPr lang="en-US" sz="2000">
                <a:latin typeface="Calibri"/>
                <a:ea typeface="Calibri"/>
                <a:cs typeface="Calibri"/>
              </a:rPr>
              <a:t> (MERCADO).</a:t>
            </a:r>
          </a:p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FE17A-E33A-DDA2-B5A5-8F533D59BCBC}"/>
              </a:ext>
            </a:extLst>
          </p:cNvPr>
          <p:cNvSpPr txBox="1"/>
          <p:nvPr/>
        </p:nvSpPr>
        <p:spPr>
          <a:xfrm>
            <a:off x="7088037" y="2106283"/>
            <a:ext cx="3249283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solidFill>
                  <a:srgbClr val="000000"/>
                </a:solidFill>
                <a:ea typeface="+mn-lt"/>
                <a:cs typeface="+mn-lt"/>
              </a:rPr>
              <a:t>proporcionan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000000"/>
                </a:solidFill>
                <a:ea typeface="+mn-lt"/>
                <a:cs typeface="+mn-lt"/>
              </a:rPr>
              <a:t>información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000000"/>
                </a:solidFill>
                <a:ea typeface="+mn-lt"/>
                <a:cs typeface="+mn-lt"/>
              </a:rPr>
              <a:t>valiosa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000000"/>
                </a:solidFill>
                <a:ea typeface="+mn-lt"/>
                <a:cs typeface="+mn-lt"/>
              </a:rPr>
              <a:t>sobre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000000"/>
                </a:solidFill>
                <a:ea typeface="+mn-lt"/>
                <a:cs typeface="+mn-lt"/>
              </a:rPr>
              <a:t>el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000000"/>
                </a:solidFill>
                <a:ea typeface="+mn-lt"/>
                <a:cs typeface="+mn-lt"/>
              </a:rPr>
              <a:t>sentimiento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 del mercado , la </a:t>
            </a:r>
            <a:r>
              <a:rPr lang="en-US" sz="2000" err="1">
                <a:solidFill>
                  <a:srgbClr val="000000"/>
                </a:solidFill>
                <a:ea typeface="+mn-lt"/>
                <a:cs typeface="+mn-lt"/>
              </a:rPr>
              <a:t>percepción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 del </a:t>
            </a:r>
            <a:r>
              <a:rPr lang="en-US" sz="2000" err="1">
                <a:solidFill>
                  <a:srgbClr val="000000"/>
                </a:solidFill>
                <a:ea typeface="+mn-lt"/>
                <a:cs typeface="+mn-lt"/>
              </a:rPr>
              <a:t>riesgo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 y la </a:t>
            </a:r>
            <a:r>
              <a:rPr lang="en-US" sz="2000" err="1">
                <a:solidFill>
                  <a:srgbClr val="000000"/>
                </a:solidFill>
                <a:ea typeface="+mn-lt"/>
                <a:cs typeface="+mn-lt"/>
              </a:rPr>
              <a:t>salud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 general del mercado de </a:t>
            </a:r>
            <a:r>
              <a:rPr lang="en-US" sz="2000" err="1">
                <a:solidFill>
                  <a:srgbClr val="000000"/>
                </a:solidFill>
                <a:ea typeface="+mn-lt"/>
                <a:cs typeface="+mn-lt"/>
              </a:rPr>
              <a:t>bonos</a:t>
            </a:r>
            <a:endParaRPr lang="en-US" err="1"/>
          </a:p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746ADB-AFEC-22E4-C3F7-5510F5EFE5FC}"/>
              </a:ext>
            </a:extLst>
          </p:cNvPr>
          <p:cNvSpPr txBox="1"/>
          <p:nvPr/>
        </p:nvSpPr>
        <p:spPr>
          <a:xfrm>
            <a:off x="3637472" y="4593566"/>
            <a:ext cx="6096000" cy="129266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mide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 la </a:t>
            </a:r>
            <a:r>
              <a:rPr lang="en-US" sz="200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volatilidad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 del S&amp;P 500 mediate </a:t>
            </a:r>
            <a:r>
              <a:rPr lang="en-US" sz="200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el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cambio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 de las </a:t>
            </a:r>
            <a:r>
              <a:rPr lang="en-US" sz="200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primas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en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 las </a:t>
            </a:r>
            <a:r>
              <a:rPr lang="en-US" sz="200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opciones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 de ES500, </a:t>
            </a:r>
            <a:r>
              <a:rPr lang="en-US" sz="200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puede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utilizarse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como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referente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 para </a:t>
            </a:r>
            <a:r>
              <a:rPr lang="en-US" sz="200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todo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el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 mercado de </a:t>
            </a:r>
            <a:r>
              <a:rPr lang="en-US" sz="200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valores</a:t>
            </a: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 de EE. UU.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34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F3C0690B-16C0-121B-F275-E808E5321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-2476068" y="876300"/>
            <a:ext cx="17362170" cy="5554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4373"/>
              </a:lnSpc>
              <a:buNone/>
            </a:pPr>
            <a:r>
              <a:rPr lang="en-US" sz="3675" b="1">
                <a:solidFill>
                  <a:srgbClr val="004D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Recolección de Datos y Pipeline</a:t>
            </a:r>
            <a:endParaRPr lang="en-US" sz="3675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4CAE78C-D85B-DCC5-7722-B7DADCBB7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14" y="2757595"/>
            <a:ext cx="11279331" cy="13428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4391070" y="600075"/>
            <a:ext cx="22025610" cy="46479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659"/>
              </a:lnSpc>
              <a:buNone/>
            </a:pPr>
            <a:r>
              <a:rPr lang="en-US" sz="3075" b="1">
                <a:solidFill>
                  <a:srgbClr val="004D26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Análisis Exploratorio: Correlaciones de Mercado</a:t>
            </a:r>
            <a:endParaRPr lang="en-US" sz="3075"/>
          </a:p>
        </p:txBody>
      </p:sp>
      <p:sp>
        <p:nvSpPr>
          <p:cNvPr id="5" name="Text 1"/>
          <p:cNvSpPr/>
          <p:nvPr/>
        </p:nvSpPr>
        <p:spPr>
          <a:xfrm>
            <a:off x="6686550" y="1676400"/>
            <a:ext cx="4629150" cy="3317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612"/>
              </a:lnSpc>
              <a:buNone/>
            </a:pPr>
            <a:r>
              <a:rPr lang="en-US" sz="2025" b="1">
                <a:solidFill>
                  <a:srgbClr val="F76C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HALLAZGOS CLAVE</a:t>
            </a:r>
            <a:endParaRPr lang="en-US" sz="2025"/>
          </a:p>
        </p:txBody>
      </p:sp>
      <p:sp>
        <p:nvSpPr>
          <p:cNvPr id="6" name="Text 2"/>
          <p:cNvSpPr/>
          <p:nvPr/>
        </p:nvSpPr>
        <p:spPr>
          <a:xfrm>
            <a:off x="6810375" y="2238375"/>
            <a:ext cx="4892873" cy="68847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711"/>
              </a:lnSpc>
              <a:buNone/>
            </a:pPr>
            <a:r>
              <a:rPr lang="en-US" sz="195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Correlación negativa significativa
entre VIX y S&amp;P 500</a:t>
            </a:r>
            <a:endParaRPr lang="en-US" sz="1950"/>
          </a:p>
        </p:txBody>
      </p:sp>
      <p:sp>
        <p:nvSpPr>
          <p:cNvPr id="7" name="Text 3"/>
          <p:cNvSpPr/>
          <p:nvPr/>
        </p:nvSpPr>
        <p:spPr>
          <a:xfrm>
            <a:off x="6810375" y="3038475"/>
            <a:ext cx="4987230" cy="71497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815"/>
              </a:lnSpc>
              <a:buNone/>
            </a:pPr>
            <a:r>
              <a:rPr lang="en-US" sz="2025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El Spread T10Y2Y muestra
neutralidad inicial con el mercado</a:t>
            </a:r>
            <a:endParaRPr lang="en-US" sz="2025"/>
          </a:p>
        </p:txBody>
      </p:sp>
      <p:sp>
        <p:nvSpPr>
          <p:cNvPr id="8" name="Text 4"/>
          <p:cNvSpPr/>
          <p:nvPr/>
        </p:nvSpPr>
        <p:spPr>
          <a:xfrm>
            <a:off x="6810375" y="3838575"/>
            <a:ext cx="4756696" cy="68847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711"/>
              </a:lnSpc>
              <a:buNone/>
            </a:pPr>
            <a:r>
              <a:rPr lang="en-US" sz="195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Relación inversa confirma el VIX
como ‘índice del miedo’</a:t>
            </a:r>
            <a:endParaRPr lang="en-US" sz="1950"/>
          </a:p>
        </p:txBody>
      </p:sp>
      <p:sp>
        <p:nvSpPr>
          <p:cNvPr id="9" name="Text 5"/>
          <p:cNvSpPr/>
          <p:nvPr/>
        </p:nvSpPr>
        <p:spPr>
          <a:xfrm>
            <a:off x="6810375" y="4638675"/>
            <a:ext cx="4934843" cy="68847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711"/>
              </a:lnSpc>
              <a:buNone/>
            </a:pPr>
            <a:r>
              <a:rPr lang="en-US" sz="195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Necesidad de explorar relaciones
no lineales y rezagos temporales</a:t>
            </a:r>
            <a:endParaRPr lang="en-US" sz="1950"/>
          </a:p>
        </p:txBody>
      </p:sp>
      <p:sp>
        <p:nvSpPr>
          <p:cNvPr id="10" name="Text 6"/>
          <p:cNvSpPr/>
          <p:nvPr/>
        </p:nvSpPr>
        <p:spPr>
          <a:xfrm>
            <a:off x="590550" y="6153150"/>
            <a:ext cx="12961620" cy="23827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877"/>
              </a:lnSpc>
              <a:buNone/>
            </a:pPr>
            <a:r>
              <a:rPr lang="en-US" sz="1350">
                <a:solidFill>
                  <a:srgbClr val="80808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Fuente: Análisis propio basado en datos de Yahoo Finance y FRED</a:t>
            </a:r>
            <a:endParaRPr lang="en-US" sz="135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62CFE25-B30B-7269-B490-02CEA987E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84" y="1275878"/>
            <a:ext cx="5601566" cy="437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5184577"/>
            <a:ext cx="329059" cy="32905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377" y="3017490"/>
            <a:ext cx="3169890" cy="1700659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784" y="2578596"/>
            <a:ext cx="329059" cy="32221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7984" y="3415159"/>
            <a:ext cx="2548086" cy="562273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3184" y="2557909"/>
            <a:ext cx="365671" cy="35659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584" y="2557909"/>
            <a:ext cx="353467" cy="35659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5882" y="1673275"/>
            <a:ext cx="7095679" cy="438894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-5874068" y="704850"/>
            <a:ext cx="24978360" cy="53220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4191"/>
              </a:lnSpc>
              <a:buNone/>
            </a:pPr>
            <a:r>
              <a:rPr lang="en-US" sz="3300" b="1">
                <a:solidFill>
                  <a:srgbClr val="004D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 1: La Relación Base (OLS y Regularización)</a:t>
            </a:r>
            <a:endParaRPr lang="en-US" sz="3300"/>
          </a:p>
        </p:txBody>
      </p:sp>
      <p:sp>
        <p:nvSpPr>
          <p:cNvPr id="11" name="Text 1"/>
          <p:cNvSpPr/>
          <p:nvPr/>
        </p:nvSpPr>
        <p:spPr>
          <a:xfrm>
            <a:off x="1323975" y="2590800"/>
            <a:ext cx="4114800" cy="32236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538"/>
              </a:lnSpc>
              <a:buNone/>
            </a:pPr>
            <a:r>
              <a:rPr lang="en-US" sz="1800" b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Concepto de OLS</a:t>
            </a:r>
            <a:endParaRPr lang="en-US" sz="1800"/>
          </a:p>
        </p:txBody>
      </p:sp>
      <p:sp>
        <p:nvSpPr>
          <p:cNvPr id="12" name="Text 2"/>
          <p:cNvSpPr/>
          <p:nvPr/>
        </p:nvSpPr>
        <p:spPr>
          <a:xfrm>
            <a:off x="4981575" y="2590800"/>
            <a:ext cx="4994910" cy="30896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432"/>
              </a:lnSpc>
              <a:buNone/>
            </a:pPr>
            <a:r>
              <a:rPr lang="en-US" sz="1725" b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Resultado Principal</a:t>
            </a:r>
            <a:endParaRPr lang="en-US" sz="1725"/>
          </a:p>
        </p:txBody>
      </p:sp>
      <p:sp>
        <p:nvSpPr>
          <p:cNvPr id="13" name="Text 3"/>
          <p:cNvSpPr/>
          <p:nvPr/>
        </p:nvSpPr>
        <p:spPr>
          <a:xfrm>
            <a:off x="8639175" y="2590800"/>
            <a:ext cx="6046470" cy="30896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432"/>
              </a:lnSpc>
              <a:buNone/>
            </a:pPr>
            <a:r>
              <a:rPr lang="en-US" sz="1725" b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Comparación de Técnicas</a:t>
            </a:r>
            <a:endParaRPr lang="en-US" sz="1725"/>
          </a:p>
        </p:txBody>
      </p:sp>
      <p:sp>
        <p:nvSpPr>
          <p:cNvPr id="14" name="Text 4"/>
          <p:cNvSpPr/>
          <p:nvPr/>
        </p:nvSpPr>
        <p:spPr>
          <a:xfrm>
            <a:off x="5286375" y="5200650"/>
            <a:ext cx="3840480" cy="32236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538"/>
              </a:lnSpc>
              <a:buNone/>
            </a:pPr>
            <a:r>
              <a:rPr lang="en-US" sz="1800" b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HALLAZGO CLAVE</a:t>
            </a:r>
            <a:endParaRPr lang="en-US" sz="1800"/>
          </a:p>
        </p:txBody>
      </p:sp>
      <p:sp>
        <p:nvSpPr>
          <p:cNvPr id="15" name="Text 5"/>
          <p:cNvSpPr/>
          <p:nvPr/>
        </p:nvSpPr>
        <p:spPr>
          <a:xfrm>
            <a:off x="895350" y="3124200"/>
            <a:ext cx="3352800" cy="169217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21"/>
              </a:lnSpc>
              <a:buNone/>
            </a:pPr>
            <a:r>
              <a:rPr lang="en-US" sz="1575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Método estadístico para estimar
la relación entre variables
minimizando la suma de los
errores cuadrados. Busca la
“mejor línea de ajuste” para
predecir el Retorno.</a:t>
            </a:r>
            <a:endParaRPr lang="en-US" sz="1575"/>
          </a:p>
        </p:txBody>
      </p:sp>
      <p:sp>
        <p:nvSpPr>
          <p:cNvPr id="16" name="Text 6"/>
          <p:cNvSpPr/>
          <p:nvPr/>
        </p:nvSpPr>
        <p:spPr>
          <a:xfrm>
            <a:off x="4733925" y="4133850"/>
            <a:ext cx="3048893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875"/>
              </a:lnSpc>
              <a:buNone/>
            </a:pPr>
            <a:r>
              <a:rPr lang="en-US" sz="150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Coeficiente de Determinación
(OLS)</a:t>
            </a:r>
            <a:endParaRPr lang="en-US" sz="1500"/>
          </a:p>
        </p:txBody>
      </p:sp>
      <p:sp>
        <p:nvSpPr>
          <p:cNvPr id="17" name="Text 7"/>
          <p:cNvSpPr/>
          <p:nvPr/>
        </p:nvSpPr>
        <p:spPr>
          <a:xfrm>
            <a:off x="1200150" y="5543550"/>
            <a:ext cx="10833646" cy="57834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77"/>
              </a:lnSpc>
              <a:buNone/>
            </a:pPr>
            <a:r>
              <a:rPr lang="en-US" sz="165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Las técnicas de regularización (Ridge, ElasticNet) mantienen el desempeño del modelo base.
Lasso, sin embargo, elimina variables, resultando en un R² de 0.00.</a:t>
            </a:r>
            <a:endParaRPr lang="en-US" sz="16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2025" y="742950"/>
            <a:ext cx="19735800" cy="46523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3663"/>
              </a:lnSpc>
              <a:buNone/>
            </a:pPr>
            <a:r>
              <a:rPr lang="en-US" sz="2775" b="1">
                <a:solidFill>
                  <a:srgbClr val="0B532E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Modelo 2: Explorando Rezagos Temporales (Lags)</a:t>
            </a:r>
            <a:endParaRPr lang="en-US" sz="2775"/>
          </a:p>
        </p:txBody>
      </p:sp>
      <p:sp>
        <p:nvSpPr>
          <p:cNvPr id="4" name="Text 1"/>
          <p:cNvSpPr/>
          <p:nvPr/>
        </p:nvSpPr>
        <p:spPr>
          <a:xfrm>
            <a:off x="962025" y="1962150"/>
            <a:ext cx="11715750" cy="33099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606"/>
              </a:lnSpc>
              <a:buNone/>
            </a:pPr>
            <a:r>
              <a:rPr lang="en-US" sz="1875" b="1">
                <a:solidFill>
                  <a:srgbClr val="F97A1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EXPERIMENTACIÓN CON DESFASAJES TEMPORALES</a:t>
            </a:r>
            <a:endParaRPr lang="en-US" sz="1875"/>
          </a:p>
        </p:txBody>
      </p:sp>
      <p:sp>
        <p:nvSpPr>
          <p:cNvPr id="5" name="Text 2"/>
          <p:cNvSpPr/>
          <p:nvPr/>
        </p:nvSpPr>
        <p:spPr>
          <a:xfrm>
            <a:off x="1645890" y="3543300"/>
            <a:ext cx="3771900" cy="2702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29"/>
              </a:lnSpc>
              <a:buNone/>
            </a:pPr>
            <a:r>
              <a:rPr lang="en-US" sz="1650" b="1">
                <a:solidFill>
                  <a:srgbClr val="0B53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HALLAZGOS CLAVE</a:t>
            </a:r>
            <a:endParaRPr lang="en-US" sz="1650"/>
          </a:p>
        </p:txBody>
      </p:sp>
      <p:sp>
        <p:nvSpPr>
          <p:cNvPr id="6" name="Text 3"/>
          <p:cNvSpPr/>
          <p:nvPr/>
        </p:nvSpPr>
        <p:spPr>
          <a:xfrm>
            <a:off x="6756559" y="3543300"/>
            <a:ext cx="4560570" cy="25806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032"/>
              </a:lnSpc>
              <a:buNone/>
            </a:pPr>
            <a:r>
              <a:rPr lang="en-US" sz="1575" b="1">
                <a:solidFill>
                  <a:srgbClr val="0B532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ECUACIÓN DEL MODELO</a:t>
            </a:r>
            <a:endParaRPr lang="en-US" sz="1575"/>
          </a:p>
        </p:txBody>
      </p:sp>
      <p:sp>
        <p:nvSpPr>
          <p:cNvPr id="7" name="Text 4"/>
          <p:cNvSpPr/>
          <p:nvPr/>
        </p:nvSpPr>
        <p:spPr>
          <a:xfrm>
            <a:off x="962025" y="2457450"/>
            <a:ext cx="10278368" cy="55751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195"/>
              </a:lnSpc>
              <a:buNone/>
            </a:pPr>
            <a:r>
              <a:rPr lang="en-US" sz="1650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Análisis de correlaciones con lags de 1, 3, 6, 9, 12 y 15 meses para identificar señales
anticipadas en el mercado</a:t>
            </a:r>
            <a:endParaRPr lang="en-US" sz="1650"/>
          </a:p>
        </p:txBody>
      </p:sp>
      <p:sp>
        <p:nvSpPr>
          <p:cNvPr id="8" name="Text 5"/>
          <p:cNvSpPr/>
          <p:nvPr/>
        </p:nvSpPr>
        <p:spPr>
          <a:xfrm>
            <a:off x="1200150" y="5572125"/>
            <a:ext cx="10770840" cy="53220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095"/>
              </a:lnSpc>
              <a:buNone/>
            </a:pPr>
            <a:r>
              <a:rPr lang="en-US" sz="1575" b="1">
                <a:solidFill>
                  <a:srgbClr val="000000"/>
                </a:solidFill>
                <a:latin typeface="Roboto-BoldItalic" pitchFamily="34" charset="0"/>
                <a:ea typeface="Roboto-BoldItalic" pitchFamily="34" charset="-122"/>
                <a:cs typeface="Roboto-BoldItalic" pitchFamily="34" charset="-120"/>
              </a:rPr>
              <a:t>INSIGHT: Las variables con desfase temporal mejoran la capacidad descriptiva pero
presentan desafíos para la predicción out-of-sample</a:t>
            </a:r>
            <a:endParaRPr lang="en-US" sz="1575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FED9373-1746-2114-6BFD-B2FB69A7DB96}"/>
              </a:ext>
            </a:extLst>
          </p:cNvPr>
          <p:cNvSpPr/>
          <p:nvPr/>
        </p:nvSpPr>
        <p:spPr>
          <a:xfrm>
            <a:off x="846859" y="3964132"/>
            <a:ext cx="898814" cy="377780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Text 6"/>
          <p:cNvSpPr/>
          <p:nvPr/>
        </p:nvSpPr>
        <p:spPr>
          <a:xfrm>
            <a:off x="962025" y="4095750"/>
            <a:ext cx="5563493" cy="72017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890"/>
              </a:lnSpc>
              <a:buNone/>
            </a:pPr>
            <a:r>
              <a:rPr lang="en-US" sz="1500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VIX Lag 6 meses: Correlación positiva significativa
• T10Y2Y Lag 15 meses: Ligera mejora correlacional
• Mantenimiento de R² similar al Modelo 1</a:t>
            </a:r>
            <a:endParaRPr lang="en-US" sz="1500"/>
          </a:p>
        </p:txBody>
      </p:sp>
      <p:sp>
        <p:nvSpPr>
          <p:cNvPr id="10" name="Text 7"/>
          <p:cNvSpPr/>
          <p:nvPr/>
        </p:nvSpPr>
        <p:spPr>
          <a:xfrm>
            <a:off x="6686550" y="4238625"/>
            <a:ext cx="4882455" cy="5825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94"/>
              </a:lnSpc>
              <a:buNone/>
            </a:pPr>
            <a:r>
              <a:rPr lang="en-US" sz="1650">
                <a:solidFill>
                  <a:srgbClr val="00000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Retorno_t = β₀ + β₁Spread_t + β₂VIX_t +
β₃Spread_lag + β₄VIX_lag + ε</a:t>
            </a:r>
            <a:endParaRPr lang="en-US" sz="16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6057960" y="523875"/>
            <a:ext cx="25062180" cy="57834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4554"/>
              </a:lnSpc>
              <a:buNone/>
            </a:pPr>
            <a:r>
              <a:rPr lang="en-US" sz="3450" b="1">
                <a:solidFill>
                  <a:srgbClr val="004D2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Modelo 3: El Desafío de la Capacidad Predictiva</a:t>
            </a:r>
            <a:endParaRPr lang="en-US" sz="3450"/>
          </a:p>
        </p:txBody>
      </p:sp>
      <p:sp>
        <p:nvSpPr>
          <p:cNvPr id="4" name="Text 1"/>
          <p:cNvSpPr/>
          <p:nvPr/>
        </p:nvSpPr>
        <p:spPr>
          <a:xfrm>
            <a:off x="218108" y="1543050"/>
            <a:ext cx="12344400" cy="41151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240"/>
              </a:lnSpc>
              <a:buNone/>
            </a:pPr>
            <a:r>
              <a:rPr lang="en-US" sz="2250" b="1">
                <a:solidFill>
                  <a:srgbClr val="F77F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ENFOQUE: Modelo Puramente Predictivo</a:t>
            </a:r>
            <a:endParaRPr lang="en-US" sz="2250"/>
          </a:p>
        </p:txBody>
      </p:sp>
      <p:sp>
        <p:nvSpPr>
          <p:cNvPr id="5" name="Text 2"/>
          <p:cNvSpPr/>
          <p:nvPr/>
        </p:nvSpPr>
        <p:spPr>
          <a:xfrm>
            <a:off x="1143000" y="5743575"/>
            <a:ext cx="11891963" cy="5944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340"/>
              </a:lnSpc>
              <a:buNone/>
            </a:pPr>
            <a:r>
              <a:rPr lang="en-US" sz="1800" b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HALLAZGO PRINCIPAL: La eliminación de variables sincrónicas revela que el Spread y los rezagos
por sí solos carecen de poder predictivo suficiente para pronosticar retornos futuros del mercado.</a:t>
            </a:r>
            <a:endParaRPr lang="en-US" sz="1800"/>
          </a:p>
        </p:txBody>
      </p:sp>
      <p:sp>
        <p:nvSpPr>
          <p:cNvPr id="6" name="Text 3"/>
          <p:cNvSpPr/>
          <p:nvPr/>
        </p:nvSpPr>
        <p:spPr>
          <a:xfrm>
            <a:off x="827708" y="2447925"/>
            <a:ext cx="5486400" cy="35197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772"/>
              </a:lnSpc>
              <a:buNone/>
            </a:pPr>
            <a:r>
              <a:rPr lang="en-US" sz="1800" b="1">
                <a:solidFill>
                  <a:srgbClr val="004D2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VARIABLES UTILIZADAS</a:t>
            </a:r>
            <a:endParaRPr lang="en-US" sz="1800"/>
          </a:p>
        </p:txBody>
      </p:sp>
      <p:sp>
        <p:nvSpPr>
          <p:cNvPr id="7" name="Text 4"/>
          <p:cNvSpPr/>
          <p:nvPr/>
        </p:nvSpPr>
        <p:spPr>
          <a:xfrm>
            <a:off x="6730365" y="2447925"/>
            <a:ext cx="4389120" cy="35197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772"/>
              </a:lnSpc>
              <a:buNone/>
            </a:pPr>
            <a:r>
              <a:rPr lang="en-US" sz="1800" b="1">
                <a:solidFill>
                  <a:srgbClr val="004D2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RESULTADOS CLAVE</a:t>
            </a:r>
            <a:endParaRPr lang="en-US" sz="1800"/>
          </a:p>
        </p:txBody>
      </p:sp>
      <p:sp>
        <p:nvSpPr>
          <p:cNvPr id="8" name="Text 5"/>
          <p:cNvSpPr/>
          <p:nvPr/>
        </p:nvSpPr>
        <p:spPr>
          <a:xfrm>
            <a:off x="1143000" y="3067050"/>
            <a:ext cx="5071021" cy="166910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628"/>
              </a:lnSpc>
              <a:buNone/>
            </a:pPr>
            <a:r>
              <a:rPr lang="en-US" sz="180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T10Y2Y (Spread actual)
• T10Y2Y_Lag15 (Spread rezagado 15
meses)
• VIX_Lag6 (Volatilidad rezagada 6 meses)
• Eliminación de VIX% sincrónico</a:t>
            </a:r>
            <a:endParaRPr lang="en-US" sz="1800"/>
          </a:p>
        </p:txBody>
      </p:sp>
      <p:sp>
        <p:nvSpPr>
          <p:cNvPr id="9" name="Text 6"/>
          <p:cNvSpPr/>
          <p:nvPr/>
        </p:nvSpPr>
        <p:spPr>
          <a:xfrm>
            <a:off x="7172325" y="3067050"/>
            <a:ext cx="7886700" cy="39216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3088"/>
              </a:lnSpc>
              <a:buNone/>
            </a:pPr>
            <a:r>
              <a:rPr lang="en-US" sz="1725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R² significativamente reducido</a:t>
            </a:r>
            <a:endParaRPr lang="en-US" sz="1725"/>
          </a:p>
        </p:txBody>
      </p:sp>
      <p:sp>
        <p:nvSpPr>
          <p:cNvPr id="10" name="Text 7"/>
          <p:cNvSpPr/>
          <p:nvPr/>
        </p:nvSpPr>
        <p:spPr>
          <a:xfrm>
            <a:off x="7124700" y="3667125"/>
            <a:ext cx="8149590" cy="39216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3088"/>
              </a:lnSpc>
              <a:buNone/>
            </a:pPr>
            <a:r>
              <a:rPr lang="en-US" sz="1725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Pérdida de capacidad predictiva</a:t>
            </a:r>
            <a:endParaRPr lang="en-US" sz="1725"/>
          </a:p>
        </p:txBody>
      </p:sp>
      <p:sp>
        <p:nvSpPr>
          <p:cNvPr id="11" name="Text 8"/>
          <p:cNvSpPr/>
          <p:nvPr/>
        </p:nvSpPr>
        <p:spPr>
          <a:xfrm>
            <a:off x="6686550" y="4343400"/>
            <a:ext cx="4725293" cy="63549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02"/>
              </a:lnSpc>
              <a:buNone/>
            </a:pPr>
            <a:r>
              <a:rPr lang="en-US" sz="180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Evidencia de la dificultad del pronóstico
“Out-of-Sample”</a:t>
            </a:r>
            <a:endParaRPr lang="en-US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6267" y="6028134"/>
            <a:ext cx="694879" cy="65826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494" y="2084784"/>
            <a:ext cx="10082659" cy="209163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-3736658" y="800100"/>
            <a:ext cx="20722590" cy="41939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302"/>
              </a:lnSpc>
              <a:buNone/>
            </a:pPr>
            <a:r>
              <a:rPr lang="en-US" sz="2775" b="1">
                <a:solidFill>
                  <a:srgbClr val="004D26"/>
                </a:solidFill>
                <a:latin typeface="Montserrat Extra" pitchFamily="34" charset="0"/>
                <a:ea typeface="Montserrat Extra" pitchFamily="34" charset="-122"/>
                <a:cs typeface="Montserrat Extra" pitchFamily="34" charset="-120"/>
              </a:rPr>
              <a:t>Comparativa de Desempeño: OLS vs. Lasso vs. Ridge</a:t>
            </a:r>
            <a:endParaRPr lang="en-US" sz="2775"/>
          </a:p>
        </p:txBody>
      </p:sp>
      <p:sp>
        <p:nvSpPr>
          <p:cNvPr id="6" name="Text 1"/>
          <p:cNvSpPr/>
          <p:nvPr/>
        </p:nvSpPr>
        <p:spPr>
          <a:xfrm>
            <a:off x="1200150" y="4476750"/>
            <a:ext cx="3680460" cy="2826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25"/>
              </a:lnSpc>
              <a:buNone/>
            </a:pPr>
            <a:r>
              <a:rPr lang="en-US" sz="1725" b="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HALLAZGO CLAVE</a:t>
            </a:r>
            <a:endParaRPr lang="en-US" sz="1725"/>
          </a:p>
        </p:txBody>
      </p:sp>
      <p:sp>
        <p:nvSpPr>
          <p:cNvPr id="7" name="Text 2"/>
          <p:cNvSpPr/>
          <p:nvPr/>
        </p:nvSpPr>
        <p:spPr>
          <a:xfrm>
            <a:off x="1200151" y="4953000"/>
            <a:ext cx="9642764" cy="81081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just">
              <a:lnSpc>
                <a:spcPts val="2129"/>
              </a:lnSpc>
              <a:buNone/>
            </a:pPr>
            <a:r>
              <a:rPr lang="en-US" sz="165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Lasso muestra limitaciones significativas en entornos financieros de alta volatilidad, </a:t>
            </a:r>
            <a:r>
              <a:rPr lang="en-US" sz="1650" err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eliminando</a:t>
            </a:r>
            <a:r>
              <a:rPr lang="en-US" sz="165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variables predictoras importantes y reduciendo drásticamente la </a:t>
            </a:r>
            <a:r>
              <a:rPr lang="en-US" sz="1650" err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capacidad</a:t>
            </a:r>
            <a:r>
              <a:rPr lang="en-US" sz="165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650" err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explicativa</a:t>
            </a:r>
            <a:r>
              <a:rPr lang="en-US" sz="165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del </a:t>
            </a:r>
            <a:r>
              <a:rPr lang="en-US" sz="1650" err="1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</a:t>
            </a:r>
            <a:r>
              <a:rPr lang="en-US" sz="165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6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12</Slides>
  <Notes>11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2</cp:revision>
  <dcterms:created xsi:type="dcterms:W3CDTF">2026-02-22T03:32:54Z</dcterms:created>
  <dcterms:modified xsi:type="dcterms:W3CDTF">2026-02-23T23:47:36Z</dcterms:modified>
</cp:coreProperties>
</file>